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82" r:id="rId4"/>
    <p:sldId id="259" r:id="rId5"/>
    <p:sldId id="283" r:id="rId6"/>
    <p:sldId id="285" r:id="rId7"/>
    <p:sldId id="284" r:id="rId8"/>
    <p:sldId id="296" r:id="rId9"/>
    <p:sldId id="293" r:id="rId10"/>
    <p:sldId id="297" r:id="rId11"/>
    <p:sldId id="288" r:id="rId12"/>
    <p:sldId id="292" r:id="rId13"/>
    <p:sldId id="286" r:id="rId14"/>
    <p:sldId id="290" r:id="rId15"/>
    <p:sldId id="287" r:id="rId16"/>
    <p:sldId id="289" r:id="rId17"/>
    <p:sldId id="291" r:id="rId18"/>
    <p:sldId id="294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12/5/2012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42" y="1052736"/>
            <a:ext cx="8064896" cy="1894362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Developing Graduate Attributes Through The Sustainability Agenda And Problem-based Learning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1354217"/>
          </a:xfrm>
        </p:spPr>
        <p:txBody>
          <a:bodyPr>
            <a:spAutoFit/>
          </a:bodyPr>
          <a:lstStyle/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Workshop Friday 30</a:t>
            </a:r>
            <a:r>
              <a:rPr lang="en-GB" sz="2400" b="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 November 2012</a:t>
            </a:r>
          </a:p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Keele Hub for Sustainability</a:t>
            </a:r>
          </a:p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Keele University</a:t>
            </a:r>
            <a:endParaRPr lang="en-GB" sz="24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Documents and Settings\gga45\My Documents\NTFS-Greening Business\Keele 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500702"/>
            <a:ext cx="2286016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Documents and Settings\gga45\My Documents\NTFS-Greening Business\Manchester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572140"/>
            <a:ext cx="2071702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Documents and Settings\gga45\My Documents\NTFS-Greening Business\Staffs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500702"/>
            <a:ext cx="207170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Documents and Settings\gga45\My Documents\NTFS-Greening Business\HEA-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86388"/>
            <a:ext cx="1206717" cy="1195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How do you assess students now?</a:t>
            </a: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is different with PBL?</a:t>
            </a: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is different online?</a:t>
            </a:r>
          </a:p>
          <a:p>
            <a:pPr lvl="0"/>
            <a:endParaRPr lang="en-GB" dirty="0">
              <a:latin typeface="Calibri" pitchFamily="34" charset="0"/>
            </a:endParaRPr>
          </a:p>
          <a:p>
            <a:pPr lvl="0"/>
            <a:r>
              <a:rPr lang="en-GB" b="1" dirty="0" smtClean="0">
                <a:latin typeface="Calibri" pitchFamily="34" charset="0"/>
              </a:rPr>
              <a:t>The need for Constructive Alignment</a:t>
            </a:r>
          </a:p>
          <a:p>
            <a:pPr lvl="1"/>
            <a:r>
              <a:rPr lang="en-GB" b="1" dirty="0" smtClean="0">
                <a:latin typeface="Calibri" pitchFamily="34" charset="0"/>
              </a:rPr>
              <a:t>What are the intended learning outcomes?</a:t>
            </a:r>
          </a:p>
          <a:p>
            <a:endParaRPr lang="en-GB" b="1" dirty="0" smtClean="0">
              <a:latin typeface="Calibri" pitchFamily="34" charset="0"/>
            </a:endParaRPr>
          </a:p>
          <a:p>
            <a:pPr lvl="0"/>
            <a:r>
              <a:rPr lang="en-GB" b="1" dirty="0" smtClean="0">
                <a:latin typeface="Calibri" pitchFamily="34" charset="0"/>
              </a:rPr>
              <a:t>The need for Authentic Assessment</a:t>
            </a:r>
          </a:p>
          <a:p>
            <a:pPr lvl="1"/>
            <a:r>
              <a:rPr lang="en-GB" b="1" dirty="0" smtClean="0">
                <a:latin typeface="Calibri" pitchFamily="34" charset="0"/>
              </a:rPr>
              <a:t>How do we make the assessment reflect the ‘real’ world?</a:t>
            </a:r>
          </a:p>
          <a:p>
            <a:pPr lvl="1"/>
            <a:endParaRPr lang="en-GB" b="1" dirty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How do we balance individual and group marks?</a:t>
            </a:r>
          </a:p>
        </p:txBody>
      </p:sp>
    </p:spTree>
    <p:extLst>
      <p:ext uri="{BB962C8B-B14F-4D97-AF65-F5344CB8AC3E}">
        <p14:creationId xmlns:p14="http://schemas.microsoft.com/office/powerpoint/2010/main" val="36115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alibri" pitchFamily="34" charset="0"/>
              </a:rPr>
              <a:t>Group</a:t>
            </a:r>
          </a:p>
          <a:p>
            <a:pPr marL="0" lvl="0" indent="0">
              <a:buNone/>
            </a:pPr>
            <a:endParaRPr lang="en-GB" dirty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sz="20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solidFill>
                <a:srgbClr val="00B050"/>
              </a:solidFill>
              <a:latin typeface="Calibri" pitchFamily="34" charset="0"/>
            </a:endParaRPr>
          </a:p>
          <a:p>
            <a:pPr marL="0" lvl="0" indent="0" algn="r">
              <a:buNone/>
            </a:pPr>
            <a:r>
              <a:rPr lang="en-GB" dirty="0" smtClean="0">
                <a:solidFill>
                  <a:srgbClr val="0070C0"/>
                </a:solidFill>
                <a:latin typeface="Calibri" pitchFamily="34" charset="0"/>
              </a:rPr>
              <a:t>Individual</a:t>
            </a:r>
          </a:p>
        </p:txBody>
      </p:sp>
      <p:sp>
        <p:nvSpPr>
          <p:cNvPr id="4" name="Oval 3"/>
          <p:cNvSpPr/>
          <p:nvPr/>
        </p:nvSpPr>
        <p:spPr>
          <a:xfrm>
            <a:off x="3707904" y="3717032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14986" y="3950114"/>
            <a:ext cx="1073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alibri" pitchFamily="34" charset="0"/>
              </a:rPr>
              <a:t>Assessment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4247964" y="2738537"/>
            <a:ext cx="3541" cy="97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4"/>
          </p:cNvCxnSpPr>
          <p:nvPr/>
        </p:nvCxnSpPr>
        <p:spPr>
          <a:xfrm>
            <a:off x="4247964" y="4437112"/>
            <a:ext cx="0" cy="97775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88024" y="407707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2699792" y="407707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644008" y="3022213"/>
            <a:ext cx="864096" cy="838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4008" y="4365612"/>
            <a:ext cx="627714" cy="5449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1"/>
          </p:cNvCxnSpPr>
          <p:nvPr/>
        </p:nvCxnSpPr>
        <p:spPr>
          <a:xfrm flipH="1" flipV="1">
            <a:off x="3131840" y="3133678"/>
            <a:ext cx="734244" cy="688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9" idx="3"/>
          </p:cNvCxnSpPr>
          <p:nvPr/>
        </p:nvCxnSpPr>
        <p:spPr>
          <a:xfrm flipH="1">
            <a:off x="3203848" y="4365612"/>
            <a:ext cx="662236" cy="53017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19872" y="2169155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Oral presentation</a:t>
            </a:r>
            <a:endParaRPr lang="en-GB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31226" y="267201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Video clip</a:t>
            </a:r>
            <a:endParaRPr lang="en-GB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131840" y="551723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/>
              <a:t>Reflective report/log/portfolio</a:t>
            </a:r>
            <a:endParaRPr lang="en-GB" sz="16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81395" y="2494241"/>
            <a:ext cx="2098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Student newspaper article</a:t>
            </a:r>
            <a:endParaRPr lang="en-GB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71722" y="4741323"/>
            <a:ext cx="2036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/>
              <a:t>Peer assessment</a:t>
            </a:r>
            <a:endParaRPr lang="en-GB" sz="16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979712" y="472650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i="1" dirty="0" smtClean="0"/>
              <a:t>Workbook</a:t>
            </a:r>
            <a:endParaRPr lang="en-GB" sz="16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40152" y="381161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Intervention action plan</a:t>
            </a:r>
            <a:endParaRPr lang="en-GB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87823" y="3811614"/>
            <a:ext cx="201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Formal/technical report</a:t>
            </a:r>
            <a:endParaRPr lang="en-GB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7823" y="3284984"/>
            <a:ext cx="2227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Information leaflet</a:t>
            </a:r>
            <a:endParaRPr lang="en-GB" sz="1600" b="1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2843808" y="3573016"/>
            <a:ext cx="871178" cy="377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96136" y="331532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Poster</a:t>
            </a:r>
            <a:endParaRPr lang="en-GB" sz="1600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4788024" y="3573016"/>
            <a:ext cx="936104" cy="377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3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GB" sz="2000" dirty="0" smtClean="0">
                <a:latin typeface="Calibri" pitchFamily="34" charset="0"/>
              </a:rPr>
              <a:t>Modified Essay Questions</a:t>
            </a:r>
          </a:p>
          <a:p>
            <a:pPr lvl="0"/>
            <a:r>
              <a:rPr lang="en-GB" sz="2000" dirty="0" smtClean="0">
                <a:latin typeface="Calibri" pitchFamily="34" charset="0"/>
              </a:rPr>
              <a:t>Facilitator observation</a:t>
            </a:r>
          </a:p>
          <a:p>
            <a:pPr lvl="0"/>
            <a:endParaRPr lang="en-GB" dirty="0" smtClean="0">
              <a:latin typeface="Calibri" pitchFamily="34" charset="0"/>
            </a:endParaRPr>
          </a:p>
          <a:p>
            <a:pPr lvl="0"/>
            <a:r>
              <a:rPr lang="en-GB" dirty="0" smtClean="0">
                <a:latin typeface="Calibri" pitchFamily="34" charset="0"/>
              </a:rPr>
              <a:t>Groupwork</a:t>
            </a:r>
          </a:p>
          <a:p>
            <a:pPr lvl="0"/>
            <a:r>
              <a:rPr lang="en-GB" dirty="0" smtClean="0">
                <a:latin typeface="Calibri" pitchFamily="34" charset="0"/>
              </a:rPr>
              <a:t>Reflective essays/logs</a:t>
            </a:r>
          </a:p>
          <a:p>
            <a:pPr lvl="0"/>
            <a:r>
              <a:rPr lang="en-GB" dirty="0" smtClean="0">
                <a:latin typeface="Calibri" pitchFamily="34" charset="0"/>
              </a:rPr>
              <a:t>Peer assessment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Peer 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What to assess?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to assess it?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 </a:t>
            </a:r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Peer 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What to assess?</a:t>
            </a:r>
          </a:p>
          <a:p>
            <a:pPr lvl="1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Authentic assessment</a:t>
            </a:r>
          </a:p>
          <a:p>
            <a:pPr lvl="1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Constructive alignment</a:t>
            </a:r>
          </a:p>
          <a:p>
            <a:pPr lvl="3"/>
            <a:r>
              <a:rPr lang="en-GB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does the assessment relate to the learning outcomes?</a:t>
            </a:r>
          </a:p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to assess it?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 </a:t>
            </a:r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Does a different mode of learning need a different mode of assessment?</a:t>
            </a:r>
          </a:p>
          <a:p>
            <a:pPr marL="0" indent="0">
              <a:buNone/>
            </a:pPr>
            <a:endParaRPr lang="en-GB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Peer 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GB" sz="2800" dirty="0">
                <a:latin typeface="Calibri" pitchFamily="34" charset="0"/>
              </a:rPr>
              <a:t>Attended regularly and on time</a:t>
            </a:r>
          </a:p>
          <a:p>
            <a:pPr lvl="0"/>
            <a:r>
              <a:rPr lang="en-GB" sz="2800" dirty="0">
                <a:latin typeface="Calibri" pitchFamily="34" charset="0"/>
              </a:rPr>
              <a:t>Contributed actively to the group discussions</a:t>
            </a:r>
          </a:p>
          <a:p>
            <a:pPr lvl="0"/>
            <a:r>
              <a:rPr lang="en-GB" sz="2800" dirty="0">
                <a:latin typeface="Calibri" pitchFamily="34" charset="0"/>
              </a:rPr>
              <a:t>Gathered appropriate ideas and information</a:t>
            </a:r>
          </a:p>
          <a:p>
            <a:pPr lvl="0"/>
            <a:r>
              <a:rPr lang="en-GB" sz="2800" dirty="0">
                <a:latin typeface="Calibri" pitchFamily="34" charset="0"/>
              </a:rPr>
              <a:t>Helped to shape ideas and analyse information to develop an appropriate solution </a:t>
            </a:r>
          </a:p>
          <a:p>
            <a:pPr lvl="0"/>
            <a:r>
              <a:rPr lang="en-GB" sz="2800" dirty="0">
                <a:latin typeface="Calibri" pitchFamily="34" charset="0"/>
              </a:rPr>
              <a:t>Helped the group to reach decisions by summarising ideas and information</a:t>
            </a:r>
          </a:p>
          <a:p>
            <a:pPr lvl="0"/>
            <a:r>
              <a:rPr lang="en-GB" sz="2800" dirty="0">
                <a:latin typeface="Calibri" pitchFamily="34" charset="0"/>
              </a:rPr>
              <a:t>Contributed to the structure and design of the report</a:t>
            </a:r>
          </a:p>
          <a:p>
            <a:pPr lvl="0"/>
            <a:r>
              <a:rPr lang="en-GB" sz="2800" dirty="0">
                <a:latin typeface="Calibri" pitchFamily="34" charset="0"/>
              </a:rPr>
              <a:t>Contributed to the writing of the report</a:t>
            </a:r>
          </a:p>
          <a:p>
            <a:pPr lvl="0"/>
            <a:r>
              <a:rPr lang="en-GB" sz="2800" dirty="0">
                <a:latin typeface="Calibri" pitchFamily="34" charset="0"/>
              </a:rPr>
              <a:t>Helped to keep the group focussed on the task </a:t>
            </a:r>
          </a:p>
          <a:p>
            <a:pPr lvl="0"/>
            <a:r>
              <a:rPr lang="en-GB" sz="2800" dirty="0">
                <a:latin typeface="Calibri" pitchFamily="34" charset="0"/>
              </a:rPr>
              <a:t>Made sure the views of everyone were included</a:t>
            </a:r>
          </a:p>
          <a:p>
            <a:pPr lvl="0"/>
            <a:r>
              <a:rPr lang="en-GB" sz="2800" dirty="0">
                <a:latin typeface="Calibri" pitchFamily="34" charset="0"/>
              </a:rPr>
              <a:t>Helped to identify and resolve potential conflicts in the group.</a:t>
            </a:r>
          </a:p>
          <a:p>
            <a:pPr marL="0" indent="0">
              <a:buNone/>
            </a:pPr>
            <a:endParaRPr lang="en-GB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Peer assessment - learning outcomes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1482114"/>
              </p:ext>
            </p:extLst>
          </p:nvPr>
        </p:nvGraphicFramePr>
        <p:xfrm>
          <a:off x="539552" y="1501904"/>
          <a:ext cx="7467600" cy="535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5955432"/>
              </a:tblGrid>
              <a:tr h="5356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effectLst/>
                          <a:latin typeface="Calibri" pitchFamily="34" charset="0"/>
                        </a:rPr>
                        <a:t>Transferable skills and personal qualities</a:t>
                      </a:r>
                      <a:endParaRPr lang="en-GB" sz="18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-201930">
                        <a:spcAft>
                          <a:spcPts val="600"/>
                        </a:spcAft>
                      </a:pPr>
                      <a:r>
                        <a:rPr lang="en-GB" sz="1800" spc="-10" dirty="0">
                          <a:effectLst/>
                          <a:latin typeface="Calibri" pitchFamily="34" charset="0"/>
                        </a:rPr>
                        <a:t>D1 Apply reflective practice to enable continuing self-improvement in a professional context.</a:t>
                      </a:r>
                      <a:endParaRPr lang="en-GB" sz="1800" dirty="0">
                        <a:effectLst/>
                        <a:latin typeface="Calibri" pitchFamily="34" charset="0"/>
                      </a:endParaRPr>
                    </a:p>
                    <a:p>
                      <a:pPr marL="0" indent="-201930">
                        <a:spcAft>
                          <a:spcPts val="600"/>
                        </a:spcAft>
                      </a:pPr>
                      <a:r>
                        <a:rPr lang="en-GB" sz="1800" b="1" spc="-10" dirty="0">
                          <a:effectLst/>
                          <a:latin typeface="Calibri" pitchFamily="34" charset="0"/>
                        </a:rPr>
                        <a:t>D2 Work collaboratively as a member of a multidisciplinary team, contributing to the development of effective team processes and effective team dynamics. </a:t>
                      </a:r>
                      <a:endParaRPr lang="en-GB" sz="1800" b="1" dirty="0">
                        <a:effectLst/>
                        <a:latin typeface="Calibri" pitchFamily="34" charset="0"/>
                      </a:endParaRPr>
                    </a:p>
                    <a:p>
                      <a:pPr marL="0" indent="-201930">
                        <a:spcAft>
                          <a:spcPts val="600"/>
                        </a:spcAft>
                      </a:pPr>
                      <a:r>
                        <a:rPr lang="en-GB" sz="1800" b="1" spc="-10" dirty="0">
                          <a:effectLst/>
                          <a:latin typeface="Calibri" pitchFamily="34" charset="0"/>
                        </a:rPr>
                        <a:t>D3 Develop strategies to work more effectively with those from different disciplinary, national or cultural backgrounds.</a:t>
                      </a:r>
                      <a:endParaRPr lang="en-GB" sz="1800" b="1" dirty="0">
                        <a:effectLst/>
                        <a:latin typeface="Calibri" pitchFamily="34" charset="0"/>
                      </a:endParaRPr>
                    </a:p>
                    <a:p>
                      <a:pPr marL="0" indent="-201930">
                        <a:spcAft>
                          <a:spcPts val="600"/>
                        </a:spcAft>
                      </a:pPr>
                      <a:r>
                        <a:rPr lang="en-GB" sz="1800" spc="-10" dirty="0">
                          <a:effectLst/>
                          <a:latin typeface="Calibri" pitchFamily="34" charset="0"/>
                        </a:rPr>
                        <a:t>D4 Demonstrate the ability to practise self-directed learning including: defining a problem, formulating questions to be explored, </a:t>
                      </a:r>
                      <a:r>
                        <a:rPr lang="en-GB" sz="1800" b="1" spc="-10" dirty="0">
                          <a:effectLst/>
                          <a:latin typeface="Calibri" pitchFamily="34" charset="0"/>
                        </a:rPr>
                        <a:t>identifying relevant sources of information</a:t>
                      </a:r>
                      <a:r>
                        <a:rPr lang="en-GB" sz="1800" spc="-10" dirty="0">
                          <a:effectLst/>
                          <a:latin typeface="Calibri" pitchFamily="34" charset="0"/>
                        </a:rPr>
                        <a:t>, critically appraising information, applying new knowledge and understanding, referencing accurately, justifying approaches and decisions, reflecting on their application and analysing what has been learned through the experience.</a:t>
                      </a:r>
                      <a:endParaRPr lang="en-GB" sz="1800" dirty="0">
                        <a:effectLst/>
                        <a:latin typeface="Calibri" pitchFamily="34" charset="0"/>
                      </a:endParaRPr>
                    </a:p>
                    <a:p>
                      <a:pPr marL="0" indent="-201930">
                        <a:spcAft>
                          <a:spcPts val="600"/>
                        </a:spcAft>
                      </a:pPr>
                      <a:r>
                        <a:rPr lang="en-GB" sz="1800" b="1" spc="-10" dirty="0">
                          <a:effectLst/>
                          <a:latin typeface="Calibri" pitchFamily="34" charset="0"/>
                        </a:rPr>
                        <a:t>D5 Develop, debate, structure and communicate ideas and proposals in writing, verbally in meetings and in presentation format.</a:t>
                      </a:r>
                      <a:endParaRPr lang="en-GB" sz="18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Reflective practice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latin typeface="Calibri" pitchFamily="34" charset="0"/>
              </a:rPr>
              <a:t>All 3 universities require some form of reflective diary or reflective report.</a:t>
            </a:r>
          </a:p>
          <a:p>
            <a:pPr lvl="1"/>
            <a:r>
              <a:rPr lang="en-GB" b="1" dirty="0" smtClean="0">
                <a:latin typeface="Calibri" pitchFamily="34" charset="0"/>
              </a:rPr>
              <a:t>How often is this to be assessed?  </a:t>
            </a:r>
            <a:br>
              <a:rPr lang="en-GB" b="1" dirty="0" smtClean="0">
                <a:latin typeface="Calibri" pitchFamily="34" charset="0"/>
              </a:rPr>
            </a:br>
            <a:r>
              <a:rPr lang="en-GB" b="1" dirty="0" smtClean="0">
                <a:solidFill>
                  <a:srgbClr val="00B050"/>
                </a:solidFill>
                <a:latin typeface="Calibri" pitchFamily="34" charset="0"/>
              </a:rPr>
              <a:t>Weekly/twice a semester/end of semester?</a:t>
            </a:r>
          </a:p>
          <a:p>
            <a:pPr lvl="1"/>
            <a:r>
              <a:rPr lang="en-GB" b="1" dirty="0" smtClean="0">
                <a:latin typeface="Calibri" pitchFamily="34" charset="0"/>
              </a:rPr>
              <a:t>How much ‘scaffolding’ do we give? </a:t>
            </a:r>
            <a:br>
              <a:rPr lang="en-GB" b="1" dirty="0" smtClean="0">
                <a:latin typeface="Calibri" pitchFamily="34" charset="0"/>
              </a:rPr>
            </a:br>
            <a:r>
              <a:rPr lang="en-GB" b="1" dirty="0" smtClean="0">
                <a:solidFill>
                  <a:srgbClr val="00B050"/>
                </a:solidFill>
                <a:latin typeface="Calibri" pitchFamily="34" charset="0"/>
              </a:rPr>
              <a:t>None/weekly prompts/detailed questions?</a:t>
            </a:r>
          </a:p>
          <a:p>
            <a:pPr lvl="1"/>
            <a:r>
              <a:rPr lang="en-GB" b="1" dirty="0" smtClean="0">
                <a:latin typeface="Calibri" pitchFamily="34" charset="0"/>
              </a:rPr>
              <a:t>What do we assess?</a:t>
            </a:r>
            <a:br>
              <a:rPr lang="en-GB" b="1" dirty="0" smtClean="0">
                <a:latin typeface="Calibri" pitchFamily="34" charset="0"/>
              </a:rPr>
            </a:br>
            <a:r>
              <a:rPr lang="en-GB" b="1" dirty="0" smtClean="0">
                <a:solidFill>
                  <a:srgbClr val="00B050"/>
                </a:solidFill>
                <a:latin typeface="Calibri" pitchFamily="34" charset="0"/>
              </a:rPr>
              <a:t>Group skills/subject knowledge/capacity to cope with change/capacity to continue to learn?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Reflective practice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2100" dirty="0" smtClean="0">
                <a:latin typeface="Calibri" pitchFamily="34" charset="0"/>
              </a:rPr>
              <a:t>What do we assess?</a:t>
            </a:r>
            <a:br>
              <a:rPr lang="en-GB" sz="2100" dirty="0" smtClean="0">
                <a:latin typeface="Calibri" pitchFamily="34" charset="0"/>
              </a:rPr>
            </a:br>
            <a:r>
              <a:rPr lang="en-GB" sz="2100" dirty="0" smtClean="0">
                <a:solidFill>
                  <a:srgbClr val="00B050"/>
                </a:solidFill>
                <a:latin typeface="Calibri" pitchFamily="34" charset="0"/>
              </a:rPr>
              <a:t>Group skills/subject knowledge/capacity to cope with change/capacity to continue to learn?</a:t>
            </a:r>
            <a:r>
              <a:rPr lang="en-GB" sz="2100" dirty="0"/>
              <a:t> </a:t>
            </a:r>
            <a:endParaRPr lang="en-GB" sz="2100" dirty="0" smtClean="0"/>
          </a:p>
          <a:p>
            <a:endParaRPr lang="en-GB" sz="2100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</a:rPr>
              <a:t>In Manchester, The </a:t>
            </a:r>
            <a:r>
              <a:rPr lang="en-GB" b="1" dirty="0">
                <a:solidFill>
                  <a:srgbClr val="0070C0"/>
                </a:solidFill>
                <a:latin typeface="Calibri" pitchFamily="34" charset="0"/>
              </a:rPr>
              <a:t>five reflective report assessment criteria are:</a:t>
            </a:r>
          </a:p>
          <a:p>
            <a:r>
              <a:rPr lang="en-GB" b="1" dirty="0" smtClean="0">
                <a:latin typeface="Calibri" pitchFamily="34" charset="0"/>
              </a:rPr>
              <a:t>Completeness </a:t>
            </a:r>
            <a:r>
              <a:rPr lang="en-GB" b="1" dirty="0">
                <a:latin typeface="Calibri" pitchFamily="34" charset="0"/>
              </a:rPr>
              <a:t>and presentation of report and quality of reflective practice</a:t>
            </a: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" pitchFamily="34" charset="0"/>
              </a:rPr>
              <a:t>Demonstrating comprehension of underlying learning points </a:t>
            </a: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" pitchFamily="34" charset="0"/>
              </a:rPr>
              <a:t>Demonstrating</a:t>
            </a:r>
            <a:r>
              <a:rPr lang="en-GB" b="1" i="1" dirty="0">
                <a:latin typeface="Calibri" pitchFamily="34" charset="0"/>
              </a:rPr>
              <a:t> </a:t>
            </a:r>
            <a:r>
              <a:rPr lang="en-GB" b="1" dirty="0">
                <a:latin typeface="Calibri" pitchFamily="34" charset="0"/>
              </a:rPr>
              <a:t>development of self-directed learning skills</a:t>
            </a:r>
            <a:r>
              <a:rPr lang="en-GB" b="1" i="1" dirty="0">
                <a:latin typeface="Calibri" pitchFamily="34" charset="0"/>
              </a:rPr>
              <a:t> </a:t>
            </a:r>
            <a:r>
              <a:rPr lang="en-GB" i="1" dirty="0">
                <a:latin typeface="Calibri" pitchFamily="34" charset="0"/>
              </a:rPr>
              <a:t>(analysing problems, researching literature, evaluating sources, critical appraisal of information, accurate referencing) </a:t>
            </a:r>
            <a:endParaRPr lang="en-GB" dirty="0">
              <a:latin typeface="Calibri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" pitchFamily="34" charset="0"/>
              </a:rPr>
              <a:t>Awareness of and contribution to development of the team dynamics </a:t>
            </a: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" pitchFamily="34" charset="0"/>
              </a:rPr>
              <a:t>Awareness and development of effective team </a:t>
            </a:r>
            <a:r>
              <a:rPr lang="en-GB" b="1" dirty="0" smtClean="0">
                <a:latin typeface="Calibri" pitchFamily="34" charset="0"/>
              </a:rPr>
              <a:t>processes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431128"/>
            <a:ext cx="6172200" cy="769441"/>
          </a:xfrm>
        </p:spPr>
        <p:txBody>
          <a:bodyPr>
            <a:spAutoFit/>
          </a:bodyPr>
          <a:lstStyle/>
          <a:p>
            <a:r>
              <a:rPr lang="en-GB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PBL: Getting to Grips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3501008"/>
            <a:ext cx="6103580" cy="2785512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92D050"/>
                </a:solidFill>
                <a:latin typeface="Calibri" pitchFamily="34" charset="0"/>
              </a:rPr>
              <a:t>Thank You</a:t>
            </a:r>
          </a:p>
          <a:p>
            <a:pPr algn="ctr"/>
            <a:endParaRPr lang="en-GB" sz="2800" b="0" dirty="0">
              <a:latin typeface="Calibri" pitchFamily="34" charset="0"/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</a:rPr>
              <a:t>Are there any questions?</a:t>
            </a:r>
            <a:endParaRPr lang="en-GB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431128"/>
            <a:ext cx="6172200" cy="769441"/>
          </a:xfrm>
        </p:spPr>
        <p:txBody>
          <a:bodyPr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PBL: Getting to Grips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103580" cy="142876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Bland Tomkinson: Manchester University Sophie </a:t>
            </a:r>
            <a:r>
              <a:rPr lang="en-GB" sz="2800" b="0" dirty="0" err="1" smtClean="0">
                <a:latin typeface="Calibri" pitchFamily="34" charset="0"/>
              </a:rPr>
              <a:t>Bessant</a:t>
            </a:r>
            <a:r>
              <a:rPr lang="en-GB" sz="2800" b="0" dirty="0" smtClean="0">
                <a:latin typeface="Calibri" pitchFamily="34" charset="0"/>
              </a:rPr>
              <a:t>: Keele University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Getting Started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Potential </a:t>
            </a:r>
            <a:r>
              <a:rPr lang="en-GB" sz="3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Issues with Problem-Based Group </a:t>
            </a: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Working?</a:t>
            </a:r>
            <a:endParaRPr lang="en-GB" sz="3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442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Getting Started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Potential </a:t>
            </a:r>
            <a:r>
              <a:rPr lang="en-GB" sz="3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Issues with Problem-Based Group Working</a:t>
            </a:r>
            <a:endParaRPr lang="en-GB" sz="3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sz="2800" b="1" dirty="0">
                <a:latin typeface="Calibri" pitchFamily="34" charset="0"/>
              </a:rPr>
              <a:t>Students not taking group work as </a:t>
            </a:r>
            <a:r>
              <a:rPr lang="en-GB" sz="2800" b="1" dirty="0" smtClean="0">
                <a:latin typeface="Calibri" pitchFamily="34" charset="0"/>
              </a:rPr>
              <a:t>seriously</a:t>
            </a:r>
            <a:endParaRPr lang="en-GB" sz="2800" dirty="0">
              <a:latin typeface="Calibri" pitchFamily="34" charset="0"/>
            </a:endParaRPr>
          </a:p>
          <a:p>
            <a:r>
              <a:rPr lang="en-GB" sz="2800" b="1" dirty="0">
                <a:latin typeface="Calibri" pitchFamily="34" charset="0"/>
              </a:rPr>
              <a:t>Group members failing to turn up</a:t>
            </a:r>
            <a:r>
              <a:rPr lang="en-GB" sz="2800" dirty="0">
                <a:latin typeface="Calibri" pitchFamily="34" charset="0"/>
              </a:rPr>
              <a:t> </a:t>
            </a:r>
            <a:endParaRPr lang="en-GB" sz="2800" dirty="0" smtClean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Lack </a:t>
            </a:r>
            <a:r>
              <a:rPr lang="en-GB" sz="2800" b="1" dirty="0">
                <a:latin typeface="Calibri" pitchFamily="34" charset="0"/>
              </a:rPr>
              <a:t>of </a:t>
            </a:r>
            <a:r>
              <a:rPr lang="en-GB" sz="2800" b="1" dirty="0" smtClean="0">
                <a:latin typeface="Calibri" pitchFamily="34" charset="0"/>
              </a:rPr>
              <a:t>preparation</a:t>
            </a:r>
            <a:endParaRPr lang="en-GB" sz="2800" dirty="0">
              <a:latin typeface="Calibri" pitchFamily="34" charset="0"/>
            </a:endParaRPr>
          </a:p>
          <a:p>
            <a:r>
              <a:rPr lang="en-GB" sz="2800" b="1" dirty="0">
                <a:latin typeface="Calibri" pitchFamily="34" charset="0"/>
              </a:rPr>
              <a:t>Dominating students</a:t>
            </a:r>
            <a:r>
              <a:rPr lang="en-GB" sz="2800" dirty="0">
                <a:latin typeface="Calibri" pitchFamily="34" charset="0"/>
              </a:rPr>
              <a:t> </a:t>
            </a:r>
            <a:endParaRPr lang="en-GB" sz="2800" dirty="0" smtClean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“Passenger” </a:t>
            </a:r>
            <a:r>
              <a:rPr lang="en-GB" sz="2800" b="1" dirty="0">
                <a:latin typeface="Calibri" pitchFamily="34" charset="0"/>
              </a:rPr>
              <a:t>students</a:t>
            </a:r>
            <a:r>
              <a:rPr lang="en-GB" sz="2800" dirty="0">
                <a:latin typeface="Calibri" pitchFamily="34" charset="0"/>
              </a:rPr>
              <a:t> </a:t>
            </a:r>
          </a:p>
          <a:p>
            <a:r>
              <a:rPr lang="en-GB" sz="2800" b="1" dirty="0">
                <a:latin typeface="Calibri" pitchFamily="34" charset="0"/>
              </a:rPr>
              <a:t>Conflicts </a:t>
            </a:r>
            <a:r>
              <a:rPr lang="en-GB" sz="2800" b="1" dirty="0" smtClean="0">
                <a:latin typeface="Calibri" pitchFamily="34" charset="0"/>
              </a:rPr>
              <a:t>within the group</a:t>
            </a:r>
            <a:endParaRPr lang="en-GB" sz="2800" dirty="0">
              <a:latin typeface="Calibri" pitchFamily="34" charset="0"/>
            </a:endParaRPr>
          </a:p>
          <a:p>
            <a:r>
              <a:rPr lang="en-GB" sz="2800" b="1" dirty="0">
                <a:latin typeface="Calibri" pitchFamily="34" charset="0"/>
              </a:rPr>
              <a:t>Tutors carry on teaching</a:t>
            </a:r>
            <a:r>
              <a:rPr lang="en-GB" sz="2800" dirty="0">
                <a:latin typeface="Calibri" pitchFamily="34" charset="0"/>
              </a:rPr>
              <a:t> </a:t>
            </a:r>
            <a:endParaRPr lang="en-GB" sz="2800" dirty="0" smtClean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Tutors </a:t>
            </a:r>
            <a:r>
              <a:rPr lang="en-GB" sz="2800" b="1" dirty="0">
                <a:latin typeface="Calibri" pitchFamily="34" charset="0"/>
              </a:rPr>
              <a:t>fail to manage group </a:t>
            </a:r>
            <a:r>
              <a:rPr lang="en-GB" sz="2800" b="1" dirty="0" smtClean="0">
                <a:latin typeface="Calibri" pitchFamily="34" charset="0"/>
              </a:rPr>
              <a:t>problems</a:t>
            </a:r>
            <a:endParaRPr lang="en-GB" sz="2800" dirty="0">
              <a:latin typeface="Calibri" pitchFamily="34" charset="0"/>
            </a:endParaRPr>
          </a:p>
          <a:p>
            <a:r>
              <a:rPr lang="en-GB" sz="2800" b="1" dirty="0">
                <a:latin typeface="Calibri" pitchFamily="34" charset="0"/>
              </a:rPr>
              <a:t>Tutors fail to make learning objectives clear</a:t>
            </a:r>
            <a:r>
              <a:rPr lang="en-GB" sz="2800" dirty="0">
                <a:latin typeface="Calibri" pitchFamily="34" charset="0"/>
              </a:rPr>
              <a:t> </a:t>
            </a:r>
          </a:p>
          <a:p>
            <a:r>
              <a:rPr lang="en-GB" sz="2800" b="1" dirty="0">
                <a:latin typeface="Calibri" pitchFamily="34" charset="0"/>
              </a:rPr>
              <a:t>Groups having difficulty getting started</a:t>
            </a:r>
            <a:r>
              <a:rPr lang="en-GB" sz="2800" dirty="0">
                <a:latin typeface="Calibri" pitchFamily="34" charset="0"/>
              </a:rPr>
              <a:t> </a:t>
            </a:r>
          </a:p>
          <a:p>
            <a:r>
              <a:rPr lang="en-GB" sz="2800" b="1" dirty="0">
                <a:latin typeface="Calibri" pitchFamily="34" charset="0"/>
              </a:rPr>
              <a:t>Disciplinary and Cultural </a:t>
            </a:r>
            <a:r>
              <a:rPr lang="en-GB" sz="2800" b="1" dirty="0" smtClean="0">
                <a:latin typeface="Calibri" pitchFamily="34" charset="0"/>
              </a:rPr>
              <a:t>differences</a:t>
            </a:r>
            <a:endParaRPr lang="en-GB" sz="2800" dirty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Pre-conceptions </a:t>
            </a:r>
            <a:r>
              <a:rPr lang="en-GB" sz="2800" b="1" dirty="0">
                <a:latin typeface="Calibri" pitchFamily="34" charset="0"/>
              </a:rPr>
              <a:t>of the PBL process</a:t>
            </a:r>
            <a:r>
              <a:rPr lang="en-GB" sz="2800" dirty="0">
                <a:latin typeface="Calibri" pitchFamily="34" charset="0"/>
              </a:rPr>
              <a:t> </a:t>
            </a:r>
            <a:endParaRPr lang="en-GB" sz="2800" dirty="0" smtClean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PBL </a:t>
            </a:r>
            <a:r>
              <a:rPr lang="en-GB" sz="2800" b="1" dirty="0">
                <a:latin typeface="Calibri" pitchFamily="34" charset="0"/>
              </a:rPr>
              <a:t>Training for facilitators and students </a:t>
            </a:r>
            <a:endParaRPr lang="en-GB" sz="2800" b="1" dirty="0" smtClean="0">
              <a:latin typeface="Calibri" pitchFamily="34" charset="0"/>
            </a:endParaRPr>
          </a:p>
          <a:p>
            <a:r>
              <a:rPr lang="en-GB" sz="2800" b="1" dirty="0" smtClean="0">
                <a:latin typeface="Calibri" pitchFamily="34" charset="0"/>
              </a:rPr>
              <a:t>Coverage: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b="1" dirty="0" smtClean="0">
                <a:latin typeface="Calibri" pitchFamily="34" charset="0"/>
              </a:rPr>
              <a:t>knowledge v skills </a:t>
            </a:r>
          </a:p>
          <a:p>
            <a:r>
              <a:rPr lang="en-GB" sz="2800" b="1" dirty="0">
                <a:latin typeface="Calibri" pitchFamily="34" charset="0"/>
              </a:rPr>
              <a:t>E</a:t>
            </a:r>
            <a:r>
              <a:rPr lang="en-GB" sz="2800" b="1" dirty="0" smtClean="0">
                <a:latin typeface="Calibri" pitchFamily="34" charset="0"/>
              </a:rPr>
              <a:t>xpert v non-expert facilitators</a:t>
            </a:r>
          </a:p>
          <a:p>
            <a:r>
              <a:rPr lang="en-GB" sz="2800" b="1" dirty="0" smtClean="0">
                <a:latin typeface="Calibri" pitchFamily="34" charset="0"/>
              </a:rPr>
              <a:t>Some </a:t>
            </a:r>
            <a:r>
              <a:rPr lang="en-GB" sz="2800" b="1" dirty="0">
                <a:latin typeface="Calibri" pitchFamily="34" charset="0"/>
              </a:rPr>
              <a:t>students find group work </a:t>
            </a:r>
            <a:r>
              <a:rPr lang="en-GB" sz="2800" b="1" dirty="0" smtClean="0">
                <a:latin typeface="Calibri" pitchFamily="34" charset="0"/>
              </a:rPr>
              <a:t>daunting</a:t>
            </a:r>
            <a:endParaRPr lang="en-GB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Getting them into groups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</a:rPr>
              <a:t>Size of groups: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Is there an “Ideal” group size?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Is group size different for online?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Does the group size depend on the number of facilitators?</a:t>
            </a:r>
          </a:p>
          <a:p>
            <a:r>
              <a:rPr lang="en-GB" dirty="0" smtClean="0">
                <a:latin typeface="Calibri" pitchFamily="34" charset="0"/>
              </a:rPr>
              <a:t>Choosing group membership: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Does the tutor or do students lead the choice of groups?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Do you constrain the groups to balance cultures/disciplines?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Do you look for a balance of males and females in the group?</a:t>
            </a:r>
          </a:p>
          <a:p>
            <a:pPr lvl="1"/>
            <a:r>
              <a:rPr lang="en-GB" sz="1800" dirty="0" smtClean="0">
                <a:latin typeface="Calibri" pitchFamily="34" charset="0"/>
              </a:rPr>
              <a:t>Is it simpler just to use a random or systematic approach?</a:t>
            </a:r>
          </a:p>
          <a:p>
            <a:r>
              <a:rPr lang="en-GB" dirty="0" smtClean="0">
                <a:latin typeface="Calibri" pitchFamily="34" charset="0"/>
              </a:rPr>
              <a:t>Do you expect to change the groups or stay with same ones all the way through?</a:t>
            </a:r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34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Supporting the process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</a:rPr>
              <a:t>Do you provide exercises to help the group dynamics? </a:t>
            </a:r>
            <a:r>
              <a:rPr lang="en-GB" dirty="0" err="1">
                <a:latin typeface="Calibri" pitchFamily="34" charset="0"/>
              </a:rPr>
              <a:t>e</a:t>
            </a:r>
            <a:r>
              <a:rPr lang="en-GB" dirty="0" err="1" smtClean="0">
                <a:latin typeface="Calibri" pitchFamily="34" charset="0"/>
              </a:rPr>
              <a:t>g</a:t>
            </a:r>
            <a:r>
              <a:rPr lang="en-GB" dirty="0" smtClean="0">
                <a:latin typeface="Calibri" pitchFamily="34" charset="0"/>
              </a:rPr>
              <a:t>: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Ground rules</a:t>
            </a:r>
            <a:r>
              <a:rPr lang="en-GB" dirty="0">
                <a:latin typeface="Calibri" pitchFamily="34" charset="0"/>
              </a:rPr>
              <a:t> </a:t>
            </a:r>
            <a:endParaRPr lang="en-GB" dirty="0" smtClean="0">
              <a:latin typeface="Calibri" pitchFamily="34" charset="0"/>
            </a:endParaRPr>
          </a:p>
          <a:p>
            <a:pPr lvl="1"/>
            <a:r>
              <a:rPr lang="en-GB" dirty="0" smtClean="0">
                <a:latin typeface="Calibri" pitchFamily="34" charset="0"/>
              </a:rPr>
              <a:t>Team roles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Resolving conflict/negotiation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Decision making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Problem solving</a:t>
            </a:r>
          </a:p>
          <a:p>
            <a:r>
              <a:rPr lang="en-GB" dirty="0" smtClean="0">
                <a:latin typeface="Calibri" pitchFamily="34" charset="0"/>
              </a:rPr>
              <a:t>Do you put all this (and other things) in a Handbook</a:t>
            </a:r>
            <a:r>
              <a:rPr lang="en-GB" dirty="0">
                <a:latin typeface="Calibri" pitchFamily="34" charset="0"/>
              </a:rPr>
              <a:t>?</a:t>
            </a:r>
          </a:p>
          <a:p>
            <a:pPr lvl="1"/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Coping with diversity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What are the differences within the group?</a:t>
            </a:r>
          </a:p>
          <a:p>
            <a:r>
              <a:rPr lang="en-GB" b="1" dirty="0" smtClean="0">
                <a:latin typeface="Calibri" pitchFamily="34" charset="0"/>
              </a:rPr>
              <a:t>Diverse cultures </a:t>
            </a:r>
          </a:p>
          <a:p>
            <a:r>
              <a:rPr lang="en-GB" b="1" dirty="0" smtClean="0">
                <a:latin typeface="Calibri" pitchFamily="34" charset="0"/>
              </a:rPr>
              <a:t>Diverse disciplines</a:t>
            </a:r>
          </a:p>
          <a:p>
            <a:r>
              <a:rPr lang="en-GB" b="1" dirty="0" smtClean="0">
                <a:latin typeface="Calibri" pitchFamily="34" charset="0"/>
              </a:rPr>
              <a:t>Differences in learning style</a:t>
            </a:r>
          </a:p>
          <a:p>
            <a:r>
              <a:rPr lang="en-GB" b="1" dirty="0" smtClean="0">
                <a:latin typeface="Calibri" pitchFamily="34" charset="0"/>
              </a:rPr>
              <a:t>Differences in language skill</a:t>
            </a:r>
          </a:p>
          <a:p>
            <a:r>
              <a:rPr lang="en-GB" b="1" dirty="0" smtClean="0">
                <a:latin typeface="Calibri" pitchFamily="34" charset="0"/>
              </a:rPr>
              <a:t>Differences in expectations of groupwork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What are the differences in approach with PBL?</a:t>
            </a:r>
          </a:p>
          <a:p>
            <a:r>
              <a:rPr lang="en-GB" b="1" dirty="0" smtClean="0">
                <a:latin typeface="Calibri" pitchFamily="34" charset="0"/>
              </a:rPr>
              <a:t>Differences in approach to learning</a:t>
            </a:r>
          </a:p>
          <a:p>
            <a:r>
              <a:rPr lang="en-GB" b="1" dirty="0" smtClean="0">
                <a:latin typeface="Calibri" pitchFamily="34" charset="0"/>
              </a:rPr>
              <a:t>Differences in assessment</a:t>
            </a:r>
          </a:p>
          <a:p>
            <a:r>
              <a:rPr lang="en-GB" b="1" dirty="0" smtClean="0">
                <a:latin typeface="Calibri" pitchFamily="34" charset="0"/>
              </a:rPr>
              <a:t>Dealing with expectations of ‘being taught’</a:t>
            </a:r>
            <a:endParaRPr lang="en-GB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34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latin typeface="Calibri" pitchFamily="34" charset="0"/>
              </a:rPr>
              <a:t>How do you assess students now?</a:t>
            </a: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is different with PBL?</a:t>
            </a: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is different online?</a:t>
            </a:r>
          </a:p>
          <a:p>
            <a:pPr lvl="0"/>
            <a:endParaRPr lang="en-GB" dirty="0">
              <a:latin typeface="Calibri" pitchFamily="34" charset="0"/>
            </a:endParaRP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The need for Constructive Alignment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are the intended learning outcomes?</a:t>
            </a:r>
          </a:p>
          <a:p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The need for Authentic Assessment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How do we make the assessment reflect the ‘real’ world?</a:t>
            </a:r>
          </a:p>
          <a:p>
            <a:pPr lvl="1"/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How do we balance individual and group marks?</a:t>
            </a:r>
          </a:p>
        </p:txBody>
      </p:sp>
    </p:spTree>
    <p:extLst>
      <p:ext uri="{BB962C8B-B14F-4D97-AF65-F5344CB8AC3E}">
        <p14:creationId xmlns:p14="http://schemas.microsoft.com/office/powerpoint/2010/main" val="36115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Assessment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0800" cmpd="thickThin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GB" dirty="0" smtClean="0">
                <a:latin typeface="Calibri" pitchFamily="34" charset="0"/>
              </a:rPr>
              <a:t>How do you assess students now?</a:t>
            </a:r>
          </a:p>
          <a:p>
            <a:pPr lvl="0"/>
            <a:r>
              <a:rPr lang="en-GB" b="1" dirty="0" smtClean="0">
                <a:latin typeface="Calibri" pitchFamily="34" charset="0"/>
              </a:rPr>
              <a:t>What is different with PBL?</a:t>
            </a:r>
          </a:p>
          <a:p>
            <a:pPr lvl="0"/>
            <a:r>
              <a:rPr lang="en-GB" b="1" dirty="0" smtClean="0">
                <a:latin typeface="Calibri" pitchFamily="34" charset="0"/>
              </a:rPr>
              <a:t>What is different online?</a:t>
            </a:r>
          </a:p>
          <a:p>
            <a:pPr lvl="0"/>
            <a:endParaRPr lang="en-GB" dirty="0">
              <a:latin typeface="Calibri" pitchFamily="34" charset="0"/>
            </a:endParaRP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The need for Constructive Alignment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What are the intended learning outcomes?</a:t>
            </a:r>
          </a:p>
          <a:p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The need for Authentic Assessment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How do we make the assessment reflect the ‘real’ world?</a:t>
            </a:r>
          </a:p>
          <a:p>
            <a:pPr lvl="1"/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How do we balance individual and group marks?</a:t>
            </a:r>
          </a:p>
        </p:txBody>
      </p:sp>
    </p:spTree>
    <p:extLst>
      <p:ext uri="{BB962C8B-B14F-4D97-AF65-F5344CB8AC3E}">
        <p14:creationId xmlns:p14="http://schemas.microsoft.com/office/powerpoint/2010/main" val="13420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</TotalTime>
  <Words>762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Developing Graduate Attributes Through The Sustainability Agenda And Problem-based Learning</vt:lpstr>
      <vt:lpstr>PBL: Getting to Grips</vt:lpstr>
      <vt:lpstr>Getting Started</vt:lpstr>
      <vt:lpstr>Getting Started</vt:lpstr>
      <vt:lpstr>Getting them into groups</vt:lpstr>
      <vt:lpstr>Supporting the process</vt:lpstr>
      <vt:lpstr>Coping with diversity</vt:lpstr>
      <vt:lpstr>Assessment</vt:lpstr>
      <vt:lpstr>Assessment</vt:lpstr>
      <vt:lpstr>Assessment</vt:lpstr>
      <vt:lpstr>Assessment</vt:lpstr>
      <vt:lpstr>Assessment</vt:lpstr>
      <vt:lpstr>Peer assessment</vt:lpstr>
      <vt:lpstr>Peer assessment</vt:lpstr>
      <vt:lpstr>Peer assessment</vt:lpstr>
      <vt:lpstr>Peer assessment - learning outcomes</vt:lpstr>
      <vt:lpstr>Reflective practice</vt:lpstr>
      <vt:lpstr>Reflective practice</vt:lpstr>
      <vt:lpstr>PBL: Getting to Grips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gga45</cp:lastModifiedBy>
  <cp:revision>49</cp:revision>
  <dcterms:created xsi:type="dcterms:W3CDTF">2012-11-19T10:26:20Z</dcterms:created>
  <dcterms:modified xsi:type="dcterms:W3CDTF">2012-12-05T10:34:40Z</dcterms:modified>
</cp:coreProperties>
</file>